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17" r:id="rId5"/>
    <p:sldId id="329" r:id="rId6"/>
    <p:sldId id="325" r:id="rId7"/>
    <p:sldId id="257" r:id="rId8"/>
    <p:sldId id="265" r:id="rId9"/>
    <p:sldId id="272" r:id="rId10"/>
    <p:sldId id="333" r:id="rId11"/>
    <p:sldId id="259" r:id="rId12"/>
    <p:sldId id="260" r:id="rId13"/>
    <p:sldId id="262" r:id="rId14"/>
    <p:sldId id="261" r:id="rId15"/>
    <p:sldId id="263" r:id="rId16"/>
    <p:sldId id="264" r:id="rId17"/>
    <p:sldId id="266" r:id="rId18"/>
    <p:sldId id="280" r:id="rId19"/>
    <p:sldId id="281" r:id="rId20"/>
    <p:sldId id="335" r:id="rId21"/>
    <p:sldId id="334" r:id="rId22"/>
    <p:sldId id="331" r:id="rId23"/>
    <p:sldId id="332" r:id="rId24"/>
    <p:sldId id="326" r:id="rId25"/>
    <p:sldId id="330" r:id="rId2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120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01/03/2023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01/03/2023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29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Se </a:t>
            </a:r>
            <a:r>
              <a:rPr lang="en-US" sz="1200" dirty="0" err="1"/>
              <a:t>trata</a:t>
            </a:r>
            <a:r>
              <a:rPr lang="en-US" sz="1200" dirty="0"/>
              <a:t> de un </a:t>
            </a:r>
            <a:r>
              <a:rPr lang="en-US" sz="1200" dirty="0" err="1"/>
              <a:t>sistema</a:t>
            </a:r>
            <a:r>
              <a:rPr lang="en-US" sz="1200" dirty="0"/>
              <a:t> de control de </a:t>
            </a:r>
            <a:r>
              <a:rPr lang="en-US" sz="1200" dirty="0" err="1"/>
              <a:t>versiones</a:t>
            </a:r>
            <a:r>
              <a:rPr lang="en-US" sz="1200" dirty="0"/>
              <a:t> </a:t>
            </a:r>
            <a:r>
              <a:rPr lang="en-US" sz="1200" dirty="0" err="1"/>
              <a:t>distribuido</a:t>
            </a:r>
            <a:r>
              <a:rPr lang="en-US" sz="1200" dirty="0"/>
              <a:t>. </a:t>
            </a:r>
          </a:p>
          <a:p>
            <a:r>
              <a:rPr lang="en-US" sz="1200" dirty="0"/>
              <a:t>Cualquier </a:t>
            </a:r>
            <a:r>
              <a:rPr lang="en-US" sz="1200" dirty="0" err="1"/>
              <a:t>desarrollador</a:t>
            </a:r>
            <a:r>
              <a:rPr lang="en-US" sz="1200" dirty="0"/>
              <a:t> del equipo que </a:t>
            </a:r>
            <a:r>
              <a:rPr lang="en-US" sz="1200" dirty="0" err="1"/>
              <a:t>tenga</a:t>
            </a:r>
            <a:r>
              <a:rPr lang="en-US" sz="1200" dirty="0"/>
              <a:t> acceso puede </a:t>
            </a:r>
            <a:r>
              <a:rPr lang="en-US" sz="1200" dirty="0" err="1"/>
              <a:t>gestionar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código</a:t>
            </a:r>
            <a:r>
              <a:rPr lang="en-US" sz="1200" dirty="0"/>
              <a:t> </a:t>
            </a:r>
            <a:r>
              <a:rPr lang="en-US" sz="1200" dirty="0" err="1"/>
              <a:t>fuente</a:t>
            </a:r>
            <a:r>
              <a:rPr lang="en-US" sz="1200" dirty="0"/>
              <a:t> y su </a:t>
            </a:r>
            <a:r>
              <a:rPr lang="en-US" sz="1200" dirty="0" err="1"/>
              <a:t>historial</a:t>
            </a:r>
            <a:r>
              <a:rPr lang="en-US" sz="1200" dirty="0"/>
              <a:t> de </a:t>
            </a:r>
            <a:r>
              <a:rPr lang="en-US" sz="1200" dirty="0" err="1"/>
              <a:t>cambios</a:t>
            </a:r>
            <a:r>
              <a:rPr lang="en-US" sz="1200" dirty="0"/>
              <a:t> </a:t>
            </a:r>
            <a:r>
              <a:rPr lang="en-US" sz="1200" dirty="0" err="1"/>
              <a:t>utilizando</a:t>
            </a:r>
            <a:r>
              <a:rPr lang="en-US" sz="1200" dirty="0"/>
              <a:t> las </a:t>
            </a:r>
            <a:r>
              <a:rPr lang="en-US" sz="1200" dirty="0" err="1"/>
              <a:t>herramientas</a:t>
            </a:r>
            <a:r>
              <a:rPr lang="en-US" sz="1200" dirty="0"/>
              <a:t> de línea de </a:t>
            </a:r>
            <a:r>
              <a:rPr lang="en-US" sz="1200" dirty="0" err="1"/>
              <a:t>comandos</a:t>
            </a:r>
            <a:r>
              <a:rPr lang="en-US" sz="1200" dirty="0"/>
              <a:t> de Git.</a:t>
            </a:r>
          </a:p>
          <a:p>
            <a:r>
              <a:rPr lang="en-US" sz="1200" dirty="0"/>
              <a:t>Git </a:t>
            </a:r>
            <a:r>
              <a:rPr lang="en-US" sz="1200" dirty="0" err="1"/>
              <a:t>ofrece</a:t>
            </a:r>
            <a:r>
              <a:rPr lang="en-US" sz="1200" dirty="0"/>
              <a:t> </a:t>
            </a:r>
            <a:r>
              <a:rPr lang="en-US" sz="1200" dirty="0" err="1"/>
              <a:t>ramas</a:t>
            </a:r>
            <a:r>
              <a:rPr lang="en-US" sz="1200" dirty="0"/>
              <a:t> de </a:t>
            </a:r>
            <a:r>
              <a:rPr lang="en-US" sz="1200" dirty="0" err="1"/>
              <a:t>características</a:t>
            </a:r>
            <a:r>
              <a:rPr lang="en-US" sz="1200" dirty="0"/>
              <a:t>. Se puede </a:t>
            </a:r>
            <a:r>
              <a:rPr lang="en-US" sz="1200" dirty="0" err="1"/>
              <a:t>dividir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rama</a:t>
            </a:r>
            <a:r>
              <a:rPr lang="en-US" sz="1200" dirty="0"/>
              <a:t> de </a:t>
            </a:r>
            <a:r>
              <a:rPr lang="en-US" sz="1200" dirty="0" err="1"/>
              <a:t>características</a:t>
            </a:r>
            <a:r>
              <a:rPr lang="en-US" sz="1200" dirty="0"/>
              <a:t> que </a:t>
            </a:r>
            <a:r>
              <a:rPr lang="en-US" sz="1200" dirty="0" err="1"/>
              <a:t>proporcionará</a:t>
            </a:r>
            <a:r>
              <a:rPr lang="en-US" sz="1200" dirty="0"/>
              <a:t> un </a:t>
            </a:r>
            <a:r>
              <a:rPr lang="en-US" sz="1200" dirty="0" err="1"/>
              <a:t>repositorio</a:t>
            </a:r>
            <a:r>
              <a:rPr lang="en-US" sz="1200" dirty="0"/>
              <a:t> local </a:t>
            </a:r>
            <a:r>
              <a:rPr lang="en-US" sz="1200" dirty="0" err="1"/>
              <a:t>aislado</a:t>
            </a:r>
            <a:r>
              <a:rPr lang="en-US" sz="1200" dirty="0"/>
              <a:t> para </a:t>
            </a:r>
            <a:r>
              <a:rPr lang="en-US" sz="1200" dirty="0" err="1"/>
              <a:t>hacer</a:t>
            </a:r>
            <a:r>
              <a:rPr lang="en-US" sz="1200" dirty="0"/>
              <a:t> </a:t>
            </a:r>
            <a:r>
              <a:rPr lang="en-US" sz="1200" dirty="0" err="1"/>
              <a:t>cambios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código</a:t>
            </a:r>
            <a:r>
              <a:rPr lang="en-US" sz="1200" dirty="0"/>
              <a:t>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551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4DA04-3C1E-415D-A535-A8DFC0C2A2D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294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092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ar1IntrotoGitHub2" TargetMode="External"/><Relationship Id="rId2" Type="http://schemas.openxmlformats.org/officeDocument/2006/relationships/hyperlink" Target="https://aka.ms/Mar1IntrotoGit2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etoMesdeDatos" TargetMode="External"/><Relationship Id="rId2" Type="http://schemas.openxmlformats.org/officeDocument/2006/relationships/hyperlink" Target="https://aka.ms/MesDeDatos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s-es/reactor/events/18444/?WT.mc_id=academic-88896-abril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Abstract Dark Green Background Design">
            <a:extLst>
              <a:ext uri="{FF2B5EF4-FFF2-40B4-BE49-F238E27FC236}">
                <a16:creationId xmlns:a16="http://schemas.microsoft.com/office/drawing/2014/main" id="{64500933-1F59-5678-48EA-7A8011E03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60BE06-4A6B-4506-9B54-A1237134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1</a:t>
            </a:fld>
            <a:endParaRPr lang="es-ES" noProof="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526AEE3-D5BE-4BF1-96FA-65128B4892F0}"/>
              </a:ext>
            </a:extLst>
          </p:cNvPr>
          <p:cNvSpPr txBox="1">
            <a:spLocks/>
          </p:cNvSpPr>
          <p:nvPr/>
        </p:nvSpPr>
        <p:spPr>
          <a:xfrm>
            <a:off x="4780495" y="2443876"/>
            <a:ext cx="2631010" cy="985124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100" spc="400" dirty="0">
                <a:solidFill>
                  <a:schemeClr val="bg1"/>
                </a:solidFill>
              </a:rPr>
              <a:t>¡Hola!</a:t>
            </a:r>
            <a:endParaRPr lang="es-ES" sz="5100" dirty="0">
              <a:solidFill>
                <a:schemeClr val="bg1"/>
              </a:solidFill>
            </a:endParaRPr>
          </a:p>
        </p:txBody>
      </p:sp>
      <p:pic>
        <p:nvPicPr>
          <p:cNvPr id="12" name="Imagen 11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EAFCCD5-8714-497D-9A75-5981EA70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763" y="3429000"/>
            <a:ext cx="1696474" cy="14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0E1F75A-C187-4866-A1FC-AB1E4BEA8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7" b="71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7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B25E6F-EC70-4F0B-9B0A-CAD35AAA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6" r="114" b="8322"/>
          <a:stretch/>
        </p:blipFill>
        <p:spPr>
          <a:xfrm>
            <a:off x="1826904" y="271872"/>
            <a:ext cx="8738868" cy="631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66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1866C-1536-4E10-84A8-724AE30FB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9" r="95" b="18837"/>
          <a:stretch/>
        </p:blipFill>
        <p:spPr>
          <a:xfrm>
            <a:off x="583656" y="499236"/>
            <a:ext cx="11014368" cy="570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0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21866C-1536-4E10-84A8-724AE30FB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5" t="4392" r="189" b="15666"/>
          <a:stretch/>
        </p:blipFill>
        <p:spPr>
          <a:xfrm>
            <a:off x="583656" y="499236"/>
            <a:ext cx="11003949" cy="57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01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29199A7-BBB6-48B3-A8A9-914E2F902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00140-73F6-4B81-A6C2-49830DF1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0" y="5224884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DEMO PRÁCTICO</a:t>
            </a:r>
          </a:p>
        </p:txBody>
      </p:sp>
    </p:spTree>
    <p:extLst>
      <p:ext uri="{BB962C8B-B14F-4D97-AF65-F5344CB8AC3E}">
        <p14:creationId xmlns:p14="http://schemas.microsoft.com/office/powerpoint/2010/main" val="146903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F2C1AD8-B035-4979-8057-BDACF11F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43" y="326543"/>
            <a:ext cx="10515600" cy="1325563"/>
          </a:xfrm>
        </p:spPr>
        <p:txBody>
          <a:bodyPr/>
          <a:lstStyle/>
          <a:p>
            <a:r>
              <a:rPr lang="es-MX"/>
              <a:t>Resumen</a:t>
            </a:r>
          </a:p>
        </p:txBody>
      </p:sp>
      <p:pic>
        <p:nvPicPr>
          <p:cNvPr id="1026" name="Picture 2" descr="No hay descripción disponible.">
            <a:extLst>
              <a:ext uri="{FF2B5EF4-FFF2-40B4-BE49-F238E27FC236}">
                <a16:creationId xmlns:a16="http://schemas.microsoft.com/office/drawing/2014/main" id="{1766CB46-8BA9-48D8-8290-EE378FB0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0" y="0"/>
            <a:ext cx="5455920" cy="681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7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hay descripción disponible.">
            <a:extLst>
              <a:ext uri="{FF2B5EF4-FFF2-40B4-BE49-F238E27FC236}">
                <a16:creationId xmlns:a16="http://schemas.microsoft.com/office/drawing/2014/main" id="{6CF579A1-C99C-4ADF-8C04-605D42CEB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9" t="5281" r="12458" b="46966"/>
          <a:stretch/>
        </p:blipFill>
        <p:spPr bwMode="auto">
          <a:xfrm>
            <a:off x="1725019" y="676400"/>
            <a:ext cx="8741961" cy="5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97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470A93-550E-1178-7720-3E94EEA58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63" r="172" b="4303"/>
          <a:stretch/>
        </p:blipFill>
        <p:spPr>
          <a:xfrm>
            <a:off x="1915979" y="1026925"/>
            <a:ext cx="8360041" cy="480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9C977-22C9-458F-A2AB-C5DD9CF3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35628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¿</a:t>
            </a:r>
            <a:r>
              <a:rPr lang="es-MX" dirty="0" err="1"/>
              <a:t>Quiéres</a:t>
            </a:r>
            <a:r>
              <a:rPr lang="es-MX" dirty="0"/>
              <a:t> seguir aprendiendo?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4D976D-150F-4425-9DDF-B17A5F9E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0684" y="2514600"/>
            <a:ext cx="3565541" cy="3684588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n-US" sz="1800" b="1" i="0" dirty="0">
                <a:solidFill>
                  <a:srgbClr val="2D2D2F"/>
                </a:solidFill>
                <a:effectLst/>
                <a:latin typeface="AvertaStd-Regular"/>
                <a:hlinkClick r:id="rId2"/>
              </a:rPr>
              <a:t>https://aka.ms/Mar1IntrotoGit2</a:t>
            </a:r>
            <a:endParaRPr lang="en-US" sz="1800" b="1" i="0" dirty="0">
              <a:solidFill>
                <a:srgbClr val="2D2D2F"/>
              </a:solidFill>
              <a:effectLst/>
              <a:latin typeface="AvertaStd-Regular"/>
            </a:endParaRPr>
          </a:p>
          <a:p>
            <a:endParaRPr lang="es-MX" sz="16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8A360C-0334-452F-A025-1DCC304F9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860334"/>
            <a:ext cx="4471686" cy="3684588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n-US" sz="2000" b="1" i="0" dirty="0">
                <a:solidFill>
                  <a:srgbClr val="2D2D2F"/>
                </a:solidFill>
                <a:effectLst/>
                <a:latin typeface="AvertaStd-Regular"/>
                <a:hlinkClick r:id="rId3"/>
              </a:rPr>
              <a:t>https://aka.ms/Mar1IntrotoGitHub2</a:t>
            </a:r>
            <a:endParaRPr lang="en-US" sz="2000" b="1" i="0" dirty="0">
              <a:solidFill>
                <a:srgbClr val="2D2D2F"/>
              </a:solidFill>
              <a:effectLst/>
              <a:latin typeface="AvertaStd-Regular"/>
            </a:endParaRPr>
          </a:p>
          <a:p>
            <a:endParaRPr lang="es-MX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9F0D75B-23E0-5768-BE39-1AC27BA1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5912B4F-3CA0-1CCE-A36F-E0E7DF7A9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B1AB81D-0E39-316F-9024-50E9CCE0D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775" y="2525047"/>
            <a:ext cx="2741233" cy="2750653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174050B-F6ED-2697-9F43-E30F0D62E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164" y="2454731"/>
            <a:ext cx="2647272" cy="27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4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9C977-22C9-458F-A2AB-C5DD9CF3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606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¡MES DE DATOS!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6BB680-9C4F-421F-B486-D797036E4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7047" y="1690688"/>
            <a:ext cx="3339178" cy="823912"/>
          </a:xfrm>
        </p:spPr>
        <p:txBody>
          <a:bodyPr/>
          <a:lstStyle/>
          <a:p>
            <a:r>
              <a:rPr lang="es-MX" dirty="0"/>
              <a:t>Información General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4D976D-150F-4425-9DDF-B17A5F9E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0684" y="2494344"/>
            <a:ext cx="3565541" cy="3684588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sz="2400" dirty="0"/>
          </a:p>
          <a:p>
            <a:r>
              <a:rPr lang="es-MX" sz="1800" b="1" dirty="0">
                <a:hlinkClick r:id="rId2"/>
              </a:rPr>
              <a:t>https://aka.ms/MesDeDatos</a:t>
            </a:r>
            <a:endParaRPr lang="es-MX" sz="1800" b="1" dirty="0"/>
          </a:p>
          <a:p>
            <a:endParaRPr lang="es-MX" sz="1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7529C3-5E1E-4C8C-8CE9-0FD031F78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2441" y="1690688"/>
            <a:ext cx="3466162" cy="823912"/>
          </a:xfrm>
        </p:spPr>
        <p:txBody>
          <a:bodyPr/>
          <a:lstStyle/>
          <a:p>
            <a:r>
              <a:rPr lang="es-MX" dirty="0"/>
              <a:t>Cloud </a:t>
            </a:r>
            <a:r>
              <a:rPr lang="es-MX" dirty="0" err="1"/>
              <a:t>Skills</a:t>
            </a:r>
            <a:r>
              <a:rPr lang="es-MX" dirty="0"/>
              <a:t> </a:t>
            </a:r>
            <a:r>
              <a:rPr lang="es-MX" dirty="0" err="1"/>
              <a:t>Challenge</a:t>
            </a:r>
            <a:endParaRPr lang="es-MX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8A360C-0334-452F-A025-1DCC304F9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1569" y="2514600"/>
            <a:ext cx="3999562" cy="3684588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algn="ctr"/>
            <a:r>
              <a:rPr lang="en-US" sz="1800" b="1" i="0" u="sng" dirty="0">
                <a:solidFill>
                  <a:srgbClr val="146CAC"/>
                </a:solidFill>
                <a:effectLst/>
                <a:latin typeface="SegoeUI"/>
                <a:hlinkClick r:id="rId3"/>
              </a:rPr>
              <a:t>https://aka.ms/RetoMesdeDatos</a:t>
            </a:r>
            <a:endParaRPr lang="en-US" sz="1800" b="1" i="0" u="sng" dirty="0">
              <a:solidFill>
                <a:srgbClr val="146CAC"/>
              </a:solidFill>
              <a:effectLst/>
              <a:latin typeface="SegoeUI"/>
            </a:endParaRPr>
          </a:p>
          <a:p>
            <a:pPr marL="0" indent="0" algn="ctr">
              <a:buNone/>
            </a:pPr>
            <a:endParaRPr lang="es-MX" sz="16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CB06BA2-B21C-377E-89A2-ADC32BF8F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965" y="2625119"/>
            <a:ext cx="2739342" cy="271100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D3780A8-775E-28A8-25EF-1667EC9A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275" y="2595831"/>
            <a:ext cx="2702494" cy="27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CD37212-1A7D-A3DF-39E1-EAFC1B9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E220247-DAB0-1CB6-04EA-AFD70C0A37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Imagen 1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DDB1E14-2F65-3155-EA1C-7C996EA5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9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Abstract Dark Green Background Design">
            <a:extLst>
              <a:ext uri="{FF2B5EF4-FFF2-40B4-BE49-F238E27FC236}">
                <a16:creationId xmlns:a16="http://schemas.microsoft.com/office/drawing/2014/main" id="{C976DC2A-2134-1302-C8E2-444FD3D9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60BE06-4A6B-4506-9B54-A1237134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9D49FD-0207-1901-36A4-94FFC9640FCA}"/>
              </a:ext>
            </a:extLst>
          </p:cNvPr>
          <p:cNvSpPr txBox="1"/>
          <p:nvPr/>
        </p:nvSpPr>
        <p:spPr>
          <a:xfrm>
            <a:off x="3048965" y="535960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solidFill>
                  <a:schemeClr val="bg1"/>
                </a:solidFill>
                <a:effectLst/>
                <a:latin typeface="Segoe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3200" b="1" i="0" dirty="0" err="1">
                <a:solidFill>
                  <a:schemeClr val="bg1"/>
                </a:solidFill>
                <a:effectLst/>
                <a:latin typeface="Segoe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IntroDSconPython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4EDA243-F351-88D5-FF74-F1326EC2B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6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Abstract Dark Green Background Design">
            <a:extLst>
              <a:ext uri="{FF2B5EF4-FFF2-40B4-BE49-F238E27FC236}">
                <a16:creationId xmlns:a16="http://schemas.microsoft.com/office/drawing/2014/main" id="{C976DC2A-2134-1302-C8E2-444FD3D9A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60BE06-4A6B-4506-9B54-A1237134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s-ES" noProof="0" smtClean="0"/>
              <a:t>21</a:t>
            </a:fld>
            <a:endParaRPr lang="es-ES" noProof="0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526AEE3-D5BE-4BF1-96FA-65128B4892F0}"/>
              </a:ext>
            </a:extLst>
          </p:cNvPr>
          <p:cNvSpPr txBox="1">
            <a:spLocks/>
          </p:cNvSpPr>
          <p:nvPr/>
        </p:nvSpPr>
        <p:spPr>
          <a:xfrm>
            <a:off x="3562555" y="2443876"/>
            <a:ext cx="5491480" cy="985124"/>
          </a:xfrm>
          <a:prstGeom prst="rect">
            <a:avLst/>
          </a:prstGeom>
        </p:spPr>
        <p:txBody>
          <a:bodyPr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100" spc="400" dirty="0">
                <a:solidFill>
                  <a:schemeClr val="bg1"/>
                </a:solidFill>
              </a:rPr>
              <a:t>¡Muchas Gracias!</a:t>
            </a:r>
            <a:endParaRPr lang="es-ES" sz="5100" dirty="0">
              <a:solidFill>
                <a:schemeClr val="bg1"/>
              </a:solidFill>
            </a:endParaRPr>
          </a:p>
        </p:txBody>
      </p:sp>
      <p:pic>
        <p:nvPicPr>
          <p:cNvPr id="12" name="Imagen 11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6EAFCCD5-8714-497D-9A75-5981EA70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763" y="3800087"/>
            <a:ext cx="1696474" cy="14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8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DCD37212-1A7D-A3DF-39E1-EAFC1B95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4E220247-DAB0-1CB6-04EA-AFD70C0A37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Imagen 11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DDB1E14-2F65-3155-EA1C-7C996EA59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B43934-47B4-EE9E-5654-2715D69458DD}"/>
              </a:ext>
            </a:extLst>
          </p:cNvPr>
          <p:cNvSpPr txBox="1"/>
          <p:nvPr/>
        </p:nvSpPr>
        <p:spPr>
          <a:xfrm>
            <a:off x="540774" y="6245352"/>
            <a:ext cx="222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@manuosmx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501000-B093-36AE-3D77-CBED89188CA6}"/>
              </a:ext>
            </a:extLst>
          </p:cNvPr>
          <p:cNvSpPr txBox="1"/>
          <p:nvPr/>
        </p:nvSpPr>
        <p:spPr>
          <a:xfrm>
            <a:off x="3082412" y="6245352"/>
            <a:ext cx="222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@manuosmx</a:t>
            </a:r>
          </a:p>
        </p:txBody>
      </p:sp>
    </p:spTree>
    <p:extLst>
      <p:ext uri="{BB962C8B-B14F-4D97-AF65-F5344CB8AC3E}">
        <p14:creationId xmlns:p14="http://schemas.microsoft.com/office/powerpoint/2010/main" val="3741497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9C977-22C9-458F-A2AB-C5DD9CF38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35628"/>
            <a:ext cx="10515600" cy="1325563"/>
          </a:xfrm>
        </p:spPr>
        <p:txBody>
          <a:bodyPr/>
          <a:lstStyle/>
          <a:p>
            <a:pPr algn="ctr"/>
            <a:r>
              <a:rPr lang="es-MX" dirty="0"/>
              <a:t>¡IMPORTANTE!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6BB680-9C4F-421F-B486-D797036E4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1585" y="1690688"/>
            <a:ext cx="2834640" cy="823912"/>
          </a:xfrm>
        </p:spPr>
        <p:txBody>
          <a:bodyPr/>
          <a:lstStyle/>
          <a:p>
            <a:r>
              <a:rPr lang="es-MX" dirty="0"/>
              <a:t>Descargar Git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4D976D-150F-4425-9DDF-B17A5F9ED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42841" y="2514600"/>
            <a:ext cx="3453384" cy="3684588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sz="1600" dirty="0">
                <a:hlinkClick r:id="rId2"/>
              </a:rPr>
              <a:t>https://git-scm.com/downloads</a:t>
            </a:r>
            <a:endParaRPr lang="es-MX" sz="1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7529C3-5E1E-4C8C-8CE9-0FD031F789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0313" y="1690688"/>
            <a:ext cx="2834640" cy="823912"/>
          </a:xfrm>
        </p:spPr>
        <p:txBody>
          <a:bodyPr/>
          <a:lstStyle/>
          <a:p>
            <a:r>
              <a:rPr lang="es-MX" dirty="0"/>
              <a:t>Descargar VSC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68A360C-0334-452F-A025-1DCC304F97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1569" y="2514600"/>
            <a:ext cx="3999562" cy="3684588"/>
          </a:xfrm>
        </p:spPr>
        <p:txBody>
          <a:bodyPr>
            <a:normAutofit/>
          </a:bodyPr>
          <a:lstStyle/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sz="1400" dirty="0">
                <a:hlinkClick r:id="rId3"/>
              </a:rPr>
              <a:t>https://code.visualstudio.com/Download</a:t>
            </a:r>
            <a:endParaRPr lang="es-MX" sz="1400" dirty="0"/>
          </a:p>
          <a:p>
            <a:endParaRPr lang="es-MX" dirty="0"/>
          </a:p>
        </p:txBody>
      </p:sp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9551C9CE-5405-485C-93E9-2D8F06A2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445" y="2840099"/>
            <a:ext cx="2162175" cy="2162175"/>
          </a:xfrm>
          <a:prstGeom prst="rect">
            <a:avLst/>
          </a:prstGeom>
        </p:spPr>
      </p:pic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9BEE4D63-7982-4BA9-BA50-5962681EC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79" y="2857440"/>
            <a:ext cx="21621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C938-FDBA-448D-94A7-BCC094F89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 err="1"/>
              <a:t>Secciones</a:t>
            </a:r>
            <a:endParaRPr lang="en-US"/>
          </a:p>
        </p:txBody>
      </p:sp>
      <p:pic>
        <p:nvPicPr>
          <p:cNvPr id="3074" name="Picture 2" descr="Git vs Github: ¿Cuál es la Diferencia y cómo Empezar?">
            <a:extLst>
              <a:ext uri="{FF2B5EF4-FFF2-40B4-BE49-F238E27FC236}">
                <a16:creationId xmlns:a16="http://schemas.microsoft.com/office/drawing/2014/main" id="{1F64FA7E-71BF-4CB8-997D-7B4EFC9A7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12783" b="-1"/>
          <a:stretch/>
        </p:blipFill>
        <p:spPr bwMode="auto">
          <a:xfrm>
            <a:off x="5183188" y="987425"/>
            <a:ext cx="6172200" cy="487362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5897C-108B-4380-9978-0F5FD3681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¿Qué es Git?</a:t>
            </a:r>
          </a:p>
          <a:p>
            <a:r>
              <a:rPr lang="en-US" dirty="0"/>
              <a:t>¿Qué es GitHub?</a:t>
            </a:r>
          </a:p>
          <a:p>
            <a:r>
              <a:rPr lang="en-US" dirty="0" err="1"/>
              <a:t>Instalación</a:t>
            </a:r>
            <a:r>
              <a:rPr lang="en-US" dirty="0"/>
              <a:t> de Git</a:t>
            </a:r>
          </a:p>
          <a:p>
            <a:r>
              <a:rPr lang="en-US" dirty="0" err="1"/>
              <a:t>Comandos</a:t>
            </a:r>
            <a:endParaRPr lang="en-US" dirty="0"/>
          </a:p>
          <a:p>
            <a:r>
              <a:rPr lang="en-US" dirty="0"/>
              <a:t>DEMO</a:t>
            </a:r>
          </a:p>
          <a:p>
            <a:pPr marL="285750" indent="-285750">
              <a:buChar char="•"/>
            </a:pPr>
            <a:r>
              <a:rPr lang="en-US" dirty="0"/>
              <a:t>Como </a:t>
            </a:r>
            <a:r>
              <a:rPr lang="en-US" dirty="0" err="1"/>
              <a:t>crear</a:t>
            </a:r>
            <a:r>
              <a:rPr lang="en-US" dirty="0"/>
              <a:t> un repo</a:t>
            </a:r>
          </a:p>
          <a:p>
            <a:pPr marL="285750" indent="-285750">
              <a:buChar char="•"/>
            </a:pPr>
            <a:r>
              <a:rPr lang="en-US" dirty="0" err="1"/>
              <a:t>Subir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al </a:t>
            </a:r>
            <a:r>
              <a:rPr lang="en-US" dirty="0" err="1"/>
              <a:t>respositorio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 err="1"/>
              <a:t>Hacer</a:t>
            </a:r>
            <a:r>
              <a:rPr lang="en-US" dirty="0"/>
              <a:t> fork a un </a:t>
            </a:r>
            <a:r>
              <a:rPr lang="en-US" dirty="0" err="1"/>
              <a:t>respositorio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Pull request desde </a:t>
            </a:r>
            <a:r>
              <a:rPr lang="en-US" dirty="0" err="1"/>
              <a:t>el</a:t>
            </a:r>
            <a:r>
              <a:rPr lang="en-US" dirty="0"/>
              <a:t> fork</a:t>
            </a:r>
          </a:p>
          <a:p>
            <a:pPr marL="285750" indent="-285750">
              <a:buChar char="•"/>
            </a:pPr>
            <a:r>
              <a:rPr lang="en-US" dirty="0" err="1"/>
              <a:t>Aceptar</a:t>
            </a:r>
            <a:r>
              <a:rPr lang="en-US" dirty="0"/>
              <a:t> pull request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5" name="Slide Number Placeholder 6">
            <a:extLst>
              <a:ext uri="{FF2B5EF4-FFF2-40B4-BE49-F238E27FC236}">
                <a16:creationId xmlns:a16="http://schemas.microsoft.com/office/drawing/2014/main" id="{00FFABE2-414B-4163-B93D-7D56A7EAF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s-ES" noProof="0" smtClean="0"/>
              <a:pPr rtl="0">
                <a:spcAft>
                  <a:spcPts val="600"/>
                </a:spcAft>
              </a:pPr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669255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45C1-E043-44E0-B582-5B6ECDBAA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¿Qué es Git?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B8C4EFD-DA56-4215-B134-106A872EE7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4" r="-2" b="1508"/>
          <a:stretch/>
        </p:blipFill>
        <p:spPr>
          <a:xfrm>
            <a:off x="3819144" y="1992773"/>
            <a:ext cx="4553712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45392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C1EA-F9AC-43E9-BA50-81541A75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Git</a:t>
            </a:r>
          </a:p>
        </p:txBody>
      </p:sp>
      <p:pic>
        <p:nvPicPr>
          <p:cNvPr id="2050" name="Picture 2" descr="GitHub - git/git: Git Source Code Mirror - This is a publish-only  repository and all pull requests are ignored. Please follow  Documentation/SubmittingPatches procedure for any of your improvements.">
            <a:extLst>
              <a:ext uri="{FF2B5EF4-FFF2-40B4-BE49-F238E27FC236}">
                <a16:creationId xmlns:a16="http://schemas.microsoft.com/office/drawing/2014/main" id="{EAAEF6F5-E9CF-4690-A54A-9942CFBA1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" r="1" b="1"/>
          <a:stretch/>
        </p:blipFill>
        <p:spPr bwMode="auto">
          <a:xfrm>
            <a:off x="8014711" y="2234847"/>
            <a:ext cx="3328416" cy="332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Icon&#10;&#10;Description automatically generated">
            <a:extLst>
              <a:ext uri="{FF2B5EF4-FFF2-40B4-BE49-F238E27FC236}">
                <a16:creationId xmlns:a16="http://schemas.microsoft.com/office/drawing/2014/main" id="{E1819582-D853-4EB2-8F3A-219DAC033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2375695"/>
            <a:ext cx="1419877" cy="1397737"/>
          </a:xfrm>
        </p:spPr>
      </p:pic>
      <p:sp>
        <p:nvSpPr>
          <p:cNvPr id="58" name="TextBox 4">
            <a:extLst>
              <a:ext uri="{FF2B5EF4-FFF2-40B4-BE49-F238E27FC236}">
                <a16:creationId xmlns:a16="http://schemas.microsoft.com/office/drawing/2014/main" id="{E5C9DD26-BBE8-419C-ACCC-A8391AD64990}"/>
              </a:ext>
            </a:extLst>
          </p:cNvPr>
          <p:cNvSpPr txBox="1"/>
          <p:nvPr/>
        </p:nvSpPr>
        <p:spPr>
          <a:xfrm>
            <a:off x="95871" y="3933139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Tarea</a:t>
            </a:r>
            <a:endParaRPr lang="en-US"/>
          </a:p>
        </p:txBody>
      </p:sp>
      <p:pic>
        <p:nvPicPr>
          <p:cNvPr id="59" name="Picture 4" descr="Icon&#10;&#10;Description automatically generated">
            <a:extLst>
              <a:ext uri="{FF2B5EF4-FFF2-40B4-BE49-F238E27FC236}">
                <a16:creationId xmlns:a16="http://schemas.microsoft.com/office/drawing/2014/main" id="{7CEA8F45-0144-4EBD-B92C-0C21547D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796" y="2375695"/>
            <a:ext cx="1419877" cy="1397737"/>
          </a:xfrm>
          <a:prstGeom prst="rect">
            <a:avLst/>
          </a:prstGeom>
        </p:spPr>
      </p:pic>
      <p:sp>
        <p:nvSpPr>
          <p:cNvPr id="60" name="TextBox 4">
            <a:extLst>
              <a:ext uri="{FF2B5EF4-FFF2-40B4-BE49-F238E27FC236}">
                <a16:creationId xmlns:a16="http://schemas.microsoft.com/office/drawing/2014/main" id="{09A9BEC5-E38B-4D14-B99E-0559DA4D217C}"/>
              </a:ext>
            </a:extLst>
          </p:cNvPr>
          <p:cNvSpPr txBox="1"/>
          <p:nvPr/>
        </p:nvSpPr>
        <p:spPr>
          <a:xfrm>
            <a:off x="6084667" y="3933139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Tarea</a:t>
            </a:r>
          </a:p>
        </p:txBody>
      </p:sp>
      <p:pic>
        <p:nvPicPr>
          <p:cNvPr id="61" name="Picture 4" descr="Icon&#10;&#10;Description automatically generated">
            <a:extLst>
              <a:ext uri="{FF2B5EF4-FFF2-40B4-BE49-F238E27FC236}">
                <a16:creationId xmlns:a16="http://schemas.microsoft.com/office/drawing/2014/main" id="{9187FDB1-B696-4D59-8A38-D0E418F6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26" y="5081189"/>
            <a:ext cx="589280" cy="580091"/>
          </a:xfrm>
          <a:prstGeom prst="rect">
            <a:avLst/>
          </a:prstGeom>
        </p:spPr>
      </p:pic>
      <p:sp>
        <p:nvSpPr>
          <p:cNvPr id="62" name="TextBox 4">
            <a:extLst>
              <a:ext uri="{FF2B5EF4-FFF2-40B4-BE49-F238E27FC236}">
                <a16:creationId xmlns:a16="http://schemas.microsoft.com/office/drawing/2014/main" id="{CE40C26C-5A4F-4D08-A789-B28B7E4E286D}"/>
              </a:ext>
            </a:extLst>
          </p:cNvPr>
          <p:cNvSpPr txBox="1"/>
          <p:nvPr/>
        </p:nvSpPr>
        <p:spPr>
          <a:xfrm>
            <a:off x="1792616" y="5710746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Tarea</a:t>
            </a:r>
          </a:p>
        </p:txBody>
      </p:sp>
      <p:pic>
        <p:nvPicPr>
          <p:cNvPr id="65" name="Picture 4" descr="Icon&#10;&#10;Description automatically generated">
            <a:extLst>
              <a:ext uri="{FF2B5EF4-FFF2-40B4-BE49-F238E27FC236}">
                <a16:creationId xmlns:a16="http://schemas.microsoft.com/office/drawing/2014/main" id="{40B1D04C-B52C-4AB3-A81C-81F32636C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26" y="2793252"/>
            <a:ext cx="589280" cy="580091"/>
          </a:xfrm>
          <a:prstGeom prst="rect">
            <a:avLst/>
          </a:prstGeom>
        </p:spPr>
      </p:pic>
      <p:sp>
        <p:nvSpPr>
          <p:cNvPr id="66" name="TextBox 4">
            <a:extLst>
              <a:ext uri="{FF2B5EF4-FFF2-40B4-BE49-F238E27FC236}">
                <a16:creationId xmlns:a16="http://schemas.microsoft.com/office/drawing/2014/main" id="{4A096CBC-1E2E-4D77-9127-10FDA0FFA37D}"/>
              </a:ext>
            </a:extLst>
          </p:cNvPr>
          <p:cNvSpPr txBox="1"/>
          <p:nvPr/>
        </p:nvSpPr>
        <p:spPr>
          <a:xfrm>
            <a:off x="1792616" y="3422809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Tarea</a:t>
            </a:r>
            <a:endParaRPr lang="en-US"/>
          </a:p>
        </p:txBody>
      </p:sp>
      <p:pic>
        <p:nvPicPr>
          <p:cNvPr id="67" name="Picture 4" descr="Icon&#10;&#10;Description automatically generated">
            <a:extLst>
              <a:ext uri="{FF2B5EF4-FFF2-40B4-BE49-F238E27FC236}">
                <a16:creationId xmlns:a16="http://schemas.microsoft.com/office/drawing/2014/main" id="{384D2405-826B-4D09-8E59-9B4D8385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26" y="567163"/>
            <a:ext cx="589280" cy="580091"/>
          </a:xfrm>
          <a:prstGeom prst="rect">
            <a:avLst/>
          </a:prstGeom>
        </p:spPr>
      </p:pic>
      <p:sp>
        <p:nvSpPr>
          <p:cNvPr id="68" name="TextBox 4">
            <a:extLst>
              <a:ext uri="{FF2B5EF4-FFF2-40B4-BE49-F238E27FC236}">
                <a16:creationId xmlns:a16="http://schemas.microsoft.com/office/drawing/2014/main" id="{3920D65E-D230-40A6-8F5D-9F9C419E2627}"/>
              </a:ext>
            </a:extLst>
          </p:cNvPr>
          <p:cNvSpPr txBox="1"/>
          <p:nvPr/>
        </p:nvSpPr>
        <p:spPr>
          <a:xfrm>
            <a:off x="1792616" y="1196720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Tarea</a:t>
            </a:r>
            <a:endParaRPr lang="en-US"/>
          </a:p>
        </p:txBody>
      </p:sp>
      <p:pic>
        <p:nvPicPr>
          <p:cNvPr id="72" name="Picture 4" descr="Icon&#10;&#10;Description automatically generated">
            <a:extLst>
              <a:ext uri="{FF2B5EF4-FFF2-40B4-BE49-F238E27FC236}">
                <a16:creationId xmlns:a16="http://schemas.microsoft.com/office/drawing/2014/main" id="{B26F5211-0927-41B3-8BB9-F8BB2BBD6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74" y="5081189"/>
            <a:ext cx="589280" cy="580091"/>
          </a:xfrm>
          <a:prstGeom prst="rect">
            <a:avLst/>
          </a:prstGeom>
        </p:spPr>
      </p:pic>
      <p:sp>
        <p:nvSpPr>
          <p:cNvPr id="74" name="TextBox 4">
            <a:extLst>
              <a:ext uri="{FF2B5EF4-FFF2-40B4-BE49-F238E27FC236}">
                <a16:creationId xmlns:a16="http://schemas.microsoft.com/office/drawing/2014/main" id="{62778860-A2BF-48A6-9CA2-A2F34B88C760}"/>
              </a:ext>
            </a:extLst>
          </p:cNvPr>
          <p:cNvSpPr txBox="1"/>
          <p:nvPr/>
        </p:nvSpPr>
        <p:spPr>
          <a:xfrm>
            <a:off x="3968864" y="5710746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Tarea</a:t>
            </a:r>
            <a:endParaRPr lang="en-US"/>
          </a:p>
        </p:txBody>
      </p: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E6B25021-969C-4354-B961-1075D48F98F1}"/>
              </a:ext>
            </a:extLst>
          </p:cNvPr>
          <p:cNvCxnSpPr>
            <a:cxnSpLocks/>
          </p:cNvCxnSpPr>
          <p:nvPr/>
        </p:nvCxnSpPr>
        <p:spPr>
          <a:xfrm>
            <a:off x="1514245" y="3083297"/>
            <a:ext cx="5198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8" name="Conector recto de flecha 87">
            <a:extLst>
              <a:ext uri="{FF2B5EF4-FFF2-40B4-BE49-F238E27FC236}">
                <a16:creationId xmlns:a16="http://schemas.microsoft.com/office/drawing/2014/main" id="{AF31279E-18EB-4602-B971-4FDF00E1A5CE}"/>
              </a:ext>
            </a:extLst>
          </p:cNvPr>
          <p:cNvCxnSpPr>
            <a:cxnSpLocks/>
          </p:cNvCxnSpPr>
          <p:nvPr/>
        </p:nvCxnSpPr>
        <p:spPr>
          <a:xfrm>
            <a:off x="1469653" y="3373343"/>
            <a:ext cx="564420" cy="18238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Conector recto de flecha 90">
            <a:extLst>
              <a:ext uri="{FF2B5EF4-FFF2-40B4-BE49-F238E27FC236}">
                <a16:creationId xmlns:a16="http://schemas.microsoft.com/office/drawing/2014/main" id="{5EC5DC22-9665-48F5-A865-1E1A5A6007AE}"/>
              </a:ext>
            </a:extLst>
          </p:cNvPr>
          <p:cNvCxnSpPr>
            <a:cxnSpLocks/>
          </p:cNvCxnSpPr>
          <p:nvPr/>
        </p:nvCxnSpPr>
        <p:spPr>
          <a:xfrm flipV="1">
            <a:off x="1469653" y="1126284"/>
            <a:ext cx="564420" cy="16480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1" name="Conector recto de flecha 100">
            <a:extLst>
              <a:ext uri="{FF2B5EF4-FFF2-40B4-BE49-F238E27FC236}">
                <a16:creationId xmlns:a16="http://schemas.microsoft.com/office/drawing/2014/main" id="{0C9E722C-36C8-4D6B-AE57-C5511ECFA6BB}"/>
              </a:ext>
            </a:extLst>
          </p:cNvPr>
          <p:cNvCxnSpPr>
            <a:cxnSpLocks/>
          </p:cNvCxnSpPr>
          <p:nvPr/>
        </p:nvCxnSpPr>
        <p:spPr>
          <a:xfrm>
            <a:off x="2926278" y="3083297"/>
            <a:ext cx="11946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5" name="Picture 4" descr="Icon&#10;&#10;Description automatically generated">
            <a:extLst>
              <a:ext uri="{FF2B5EF4-FFF2-40B4-BE49-F238E27FC236}">
                <a16:creationId xmlns:a16="http://schemas.microsoft.com/office/drawing/2014/main" id="{F483E635-1DB8-419D-BF7C-BE24F787B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30" y="2784517"/>
            <a:ext cx="589280" cy="580091"/>
          </a:xfrm>
          <a:prstGeom prst="rect">
            <a:avLst/>
          </a:prstGeom>
        </p:spPr>
      </p:pic>
      <p:sp>
        <p:nvSpPr>
          <p:cNvPr id="106" name="TextBox 4">
            <a:extLst>
              <a:ext uri="{FF2B5EF4-FFF2-40B4-BE49-F238E27FC236}">
                <a16:creationId xmlns:a16="http://schemas.microsoft.com/office/drawing/2014/main" id="{12A99DD5-5118-40FD-96F4-1EB7C71C59D2}"/>
              </a:ext>
            </a:extLst>
          </p:cNvPr>
          <p:cNvSpPr txBox="1"/>
          <p:nvPr/>
        </p:nvSpPr>
        <p:spPr>
          <a:xfrm>
            <a:off x="3990820" y="3414074"/>
            <a:ext cx="1229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Tarea</a:t>
            </a:r>
          </a:p>
        </p:txBody>
      </p:sp>
      <p:cxnSp>
        <p:nvCxnSpPr>
          <p:cNvPr id="108" name="Conector recto de flecha 107">
            <a:extLst>
              <a:ext uri="{FF2B5EF4-FFF2-40B4-BE49-F238E27FC236}">
                <a16:creationId xmlns:a16="http://schemas.microsoft.com/office/drawing/2014/main" id="{0D9C0739-2D04-4865-816B-318B327F411E}"/>
              </a:ext>
            </a:extLst>
          </p:cNvPr>
          <p:cNvCxnSpPr>
            <a:cxnSpLocks/>
          </p:cNvCxnSpPr>
          <p:nvPr/>
        </p:nvCxnSpPr>
        <p:spPr>
          <a:xfrm>
            <a:off x="4941826" y="3083297"/>
            <a:ext cx="99567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56" name="Picture 8" descr="Icono Cuenta de usuario Gratis de Web UI color">
            <a:extLst>
              <a:ext uri="{FF2B5EF4-FFF2-40B4-BE49-F238E27FC236}">
                <a16:creationId xmlns:a16="http://schemas.microsoft.com/office/drawing/2014/main" id="{44B92639-7935-430D-9AD0-3E963823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95" y="4798978"/>
            <a:ext cx="564421" cy="5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Icono Cuenta de usuario Gratis de Web UI color">
            <a:extLst>
              <a:ext uri="{FF2B5EF4-FFF2-40B4-BE49-F238E27FC236}">
                <a16:creationId xmlns:a16="http://schemas.microsoft.com/office/drawing/2014/main" id="{2112C1B7-2B46-4FC3-AD83-1CB847BD0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95" y="2300247"/>
            <a:ext cx="564421" cy="5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8" descr="Icono Cuenta de usuario Gratis de Web UI color">
            <a:extLst>
              <a:ext uri="{FF2B5EF4-FFF2-40B4-BE49-F238E27FC236}">
                <a16:creationId xmlns:a16="http://schemas.microsoft.com/office/drawing/2014/main" id="{18F92815-1776-4783-BE51-325DA75CA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594" y="99431"/>
            <a:ext cx="564421" cy="56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Conector recto de flecha 112">
            <a:extLst>
              <a:ext uri="{FF2B5EF4-FFF2-40B4-BE49-F238E27FC236}">
                <a16:creationId xmlns:a16="http://schemas.microsoft.com/office/drawing/2014/main" id="{CE227F32-FCBA-44DA-977D-98F555A2A4ED}"/>
              </a:ext>
            </a:extLst>
          </p:cNvPr>
          <p:cNvCxnSpPr>
            <a:cxnSpLocks/>
          </p:cNvCxnSpPr>
          <p:nvPr/>
        </p:nvCxnSpPr>
        <p:spPr>
          <a:xfrm>
            <a:off x="2796202" y="5465713"/>
            <a:ext cx="14119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5" name="Conector recto de flecha 114">
            <a:extLst>
              <a:ext uri="{FF2B5EF4-FFF2-40B4-BE49-F238E27FC236}">
                <a16:creationId xmlns:a16="http://schemas.microsoft.com/office/drawing/2014/main" id="{45264215-5F02-42AE-990A-EE2B6F358DA9}"/>
              </a:ext>
            </a:extLst>
          </p:cNvPr>
          <p:cNvCxnSpPr>
            <a:cxnSpLocks/>
          </p:cNvCxnSpPr>
          <p:nvPr/>
        </p:nvCxnSpPr>
        <p:spPr>
          <a:xfrm flipV="1">
            <a:off x="4842026" y="3163078"/>
            <a:ext cx="579060" cy="1918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9" name="Conector: angular 98">
            <a:extLst>
              <a:ext uri="{FF2B5EF4-FFF2-40B4-BE49-F238E27FC236}">
                <a16:creationId xmlns:a16="http://schemas.microsoft.com/office/drawing/2014/main" id="{A4385366-9CD2-4930-B18F-89561C59BE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81727" y="1493637"/>
            <a:ext cx="2076411" cy="787306"/>
          </a:xfrm>
          <a:prstGeom prst="bentConnector3">
            <a:avLst>
              <a:gd name="adj1" fmla="val -329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10" name="Imagen 109">
            <a:extLst>
              <a:ext uri="{FF2B5EF4-FFF2-40B4-BE49-F238E27FC236}">
                <a16:creationId xmlns:a16="http://schemas.microsoft.com/office/drawing/2014/main" id="{C314B6A3-A6E5-422C-8147-0D748EC45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6328" y="0"/>
            <a:ext cx="2074996" cy="1677220"/>
          </a:xfrm>
          <a:prstGeom prst="rect">
            <a:avLst/>
          </a:prstGeom>
        </p:spPr>
      </p:pic>
      <p:sp>
        <p:nvSpPr>
          <p:cNvPr id="114" name="Signo de multiplicación 113">
            <a:extLst>
              <a:ext uri="{FF2B5EF4-FFF2-40B4-BE49-F238E27FC236}">
                <a16:creationId xmlns:a16="http://schemas.microsoft.com/office/drawing/2014/main" id="{7BE28E96-FD20-439D-A876-96ACEC0D00BC}"/>
              </a:ext>
            </a:extLst>
          </p:cNvPr>
          <p:cNvSpPr/>
          <p:nvPr/>
        </p:nvSpPr>
        <p:spPr>
          <a:xfrm>
            <a:off x="3713586" y="418147"/>
            <a:ext cx="741395" cy="704074"/>
          </a:xfrm>
          <a:prstGeom prst="mathMultiply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5142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9 -0.03958 L 0.21758 0.0016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56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66" grpId="0"/>
      <p:bldP spid="68" grpId="0"/>
      <p:bldP spid="74" grpId="0"/>
      <p:bldP spid="106" grpId="0"/>
      <p:bldP spid="1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Ordenador con relleno sólido">
            <a:extLst>
              <a:ext uri="{FF2B5EF4-FFF2-40B4-BE49-F238E27FC236}">
                <a16:creationId xmlns:a16="http://schemas.microsoft.com/office/drawing/2014/main" id="{FBB647C5-1746-4585-BC4B-72336072F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338" y="2243324"/>
            <a:ext cx="3331109" cy="3331109"/>
          </a:xfrm>
          <a:prstGeom prst="rect">
            <a:avLst/>
          </a:prstGeom>
        </p:spPr>
      </p:pic>
      <p:pic>
        <p:nvPicPr>
          <p:cNvPr id="8" name="Gráfico 7" descr="Nube de sincronización con relleno sólido">
            <a:extLst>
              <a:ext uri="{FF2B5EF4-FFF2-40B4-BE49-F238E27FC236}">
                <a16:creationId xmlns:a16="http://schemas.microsoft.com/office/drawing/2014/main" id="{504572FC-85F6-D08B-63A8-3C024ED39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5555" y="2243325"/>
            <a:ext cx="3331108" cy="333110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53A8226-46F6-2F0B-7C58-51F2F3074554}"/>
              </a:ext>
            </a:extLst>
          </p:cNvPr>
          <p:cNvSpPr txBox="1"/>
          <p:nvPr/>
        </p:nvSpPr>
        <p:spPr>
          <a:xfrm>
            <a:off x="1085834" y="1319994"/>
            <a:ext cx="397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Local</a:t>
            </a:r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EF22683-E293-2626-638A-D0C62A1CA4B3}"/>
              </a:ext>
            </a:extLst>
          </p:cNvPr>
          <p:cNvSpPr txBox="1"/>
          <p:nvPr/>
        </p:nvSpPr>
        <p:spPr>
          <a:xfrm>
            <a:off x="6627782" y="1319994"/>
            <a:ext cx="498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Origin/Remote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26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B25E6F-EC70-4F0B-9B0A-CAD35AAA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78" t="9030" r="662" b="10789"/>
          <a:stretch/>
        </p:blipFill>
        <p:spPr>
          <a:xfrm>
            <a:off x="646286" y="185441"/>
            <a:ext cx="10106259" cy="648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74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B25E6F-EC70-4F0B-9B0A-CAD35AAA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7" r="103" b="10370"/>
          <a:stretch/>
        </p:blipFill>
        <p:spPr>
          <a:xfrm>
            <a:off x="646286" y="227194"/>
            <a:ext cx="9177265" cy="63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4049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70875F8A162F4281B25BED318E0D04" ma:contentTypeVersion="10" ma:contentTypeDescription="Create a new document." ma:contentTypeScope="" ma:versionID="51514c892fe7577ad2b2b70955646d29">
  <xsd:schema xmlns:xsd="http://www.w3.org/2001/XMLSchema" xmlns:xs="http://www.w3.org/2001/XMLSchema" xmlns:p="http://schemas.microsoft.com/office/2006/metadata/properties" xmlns:ns3="8882fcd3-a902-4219-bcef-bb2726691434" xmlns:ns4="32baed4a-51d4-41c7-8bbd-49e13508bcc4" targetNamespace="http://schemas.microsoft.com/office/2006/metadata/properties" ma:root="true" ma:fieldsID="9a8c7e30f7a77eaea33fd95d765c9e72" ns3:_="" ns4:_="">
    <xsd:import namespace="8882fcd3-a902-4219-bcef-bb2726691434"/>
    <xsd:import namespace="32baed4a-51d4-41c7-8bbd-49e13508bc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82fcd3-a902-4219-bcef-bb27266914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baed4a-51d4-41c7-8bbd-49e13508bc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B945F3-04A7-447D-80CE-1DC0718F0C43}">
  <ds:schemaRefs>
    <ds:schemaRef ds:uri="32baed4a-51d4-41c7-8bbd-49e13508bcc4"/>
    <ds:schemaRef ds:uri="8882fcd3-a902-4219-bcef-bb272669143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www.w3.org/XML/1998/namespace"/>
    <ds:schemaRef ds:uri="8882fcd3-a902-4219-bcef-bb2726691434"/>
    <ds:schemaRef ds:uri="http://schemas.openxmlformats.org/package/2006/metadata/core-properties"/>
    <ds:schemaRef ds:uri="32baed4a-51d4-41c7-8bbd-49e13508bcc4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galaxia</Template>
  <TotalTime>131</TotalTime>
  <Words>211</Words>
  <Application>Microsoft Office PowerPoint</Application>
  <PresentationFormat>Panorámica</PresentationFormat>
  <Paragraphs>94</Paragraphs>
  <Slides>22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AvertaStd-Regular</vt:lpstr>
      <vt:lpstr>Calibri</vt:lpstr>
      <vt:lpstr>SegoeUI</vt:lpstr>
      <vt:lpstr>Univers</vt:lpstr>
      <vt:lpstr>UniversoDeGradientes</vt:lpstr>
      <vt:lpstr>Presentación de PowerPoint</vt:lpstr>
      <vt:lpstr>Presentación de PowerPoint</vt:lpstr>
      <vt:lpstr>¡IMPORTANTE!</vt:lpstr>
      <vt:lpstr>Secciones</vt:lpstr>
      <vt:lpstr>¿Qué es Git?</vt:lpstr>
      <vt:lpstr>Git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 PRÁCTICO</vt:lpstr>
      <vt:lpstr>Resumen</vt:lpstr>
      <vt:lpstr>Presentación de PowerPoint</vt:lpstr>
      <vt:lpstr>Presentación de PowerPoint</vt:lpstr>
      <vt:lpstr>¿Quiéres seguir aprendiendo?</vt:lpstr>
      <vt:lpstr>¡MES DE DATOS!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web y gitkraken</dc:title>
  <dc:creator>Manuel Ortiz</dc:creator>
  <cp:lastModifiedBy>Manuel Ortiz</cp:lastModifiedBy>
  <cp:revision>3</cp:revision>
  <dcterms:created xsi:type="dcterms:W3CDTF">2021-06-30T01:16:58Z</dcterms:created>
  <dcterms:modified xsi:type="dcterms:W3CDTF">2023-03-02T01:23:33Z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0x010100EB70875F8A162F4281B25BED318E0D04</vt:lpwstr>
  </property>
</Properties>
</file>